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8"/>
  </p:notesMasterIdLst>
  <p:handoutMasterIdLst>
    <p:handoutMasterId r:id="rId9"/>
  </p:handoutMasterIdLst>
  <p:sldIdLst>
    <p:sldId id="263" r:id="rId2"/>
    <p:sldId id="264" r:id="rId3"/>
    <p:sldId id="265" r:id="rId4"/>
    <p:sldId id="266" r:id="rId5"/>
    <p:sldId id="267" r:id="rId6"/>
    <p:sldId id="268" r:id="rId7"/>
  </p:sldIdLst>
  <p:sldSz cx="9144000" cy="6858000" type="screen4x3"/>
  <p:notesSz cx="9144000" cy="6858000"/>
  <p:custDataLst>
    <p:tags r:id="rId10"/>
  </p:custDataLst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614" userDrawn="1">
          <p15:clr>
            <a:srgbClr val="A4A3A4"/>
          </p15:clr>
        </p15:guide>
        <p15:guide id="2" pos="1066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33"/>
    <a:srgbClr val="336666"/>
    <a:srgbClr val="46555E"/>
    <a:srgbClr val="5C76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ema Uygulanmış Stil 1 - Vurgu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ema Uygulanmış Stil 1 - Vurgu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93296810-A885-4BE3-A3E7-6D5BEEA58F35}" styleName="Orta Stil 2 - Vurgu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Açık Stil 3 - Vurgu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Açık Stil 3 - Vurgu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Açık Stil 3 - Vurgu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38B1855-1B75-4FBE-930C-398BA8C253C6}" styleName="Tema Uygulanmış Stil 2 - Vurgu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ema Uygulanmış Stil 2 - Vurgu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ema Uygulanmış Stil 2 - Vurgu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ema Uygulanmış Stil 2 - Vurgu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Açık Stil 3 - Vurgu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Orta Stil 4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Orta Stil 4 - Vurgu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9" autoAdjust="0"/>
    <p:restoredTop sz="94662" autoAdjust="0"/>
  </p:normalViewPr>
  <p:slideViewPr>
    <p:cSldViewPr showGuides="1">
      <p:cViewPr>
        <p:scale>
          <a:sx n="77" d="100"/>
          <a:sy n="77" d="100"/>
        </p:scale>
        <p:origin x="264" y="30"/>
      </p:cViewPr>
      <p:guideLst>
        <p:guide orient="horz" pos="2614"/>
        <p:guide pos="106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113" d="100"/>
          <a:sy n="113" d="100"/>
        </p:scale>
        <p:origin x="2388" y="114"/>
      </p:cViewPr>
      <p:guideLst>
        <p:guide orient="horz" pos="2880"/>
        <p:guide orient="horz" pos="2160"/>
        <p:guide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952963-748C-4BC1-B802-37A663DD15B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1423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D4FB0-E808-468D-9B37-888AE8EED9B9}" type="datetimeFigureOut">
              <a:rPr lang="tr-TR" smtClean="0"/>
              <a:pPr/>
              <a:t>6.3.2018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8025B4-BE65-44DA-8CBD-19C3DE60281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93756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na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rikan\Desktop\yenisablonlar\sunum\logo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924944"/>
            <a:ext cx="6264696" cy="64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34174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um_ad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rikan\Desktop\yenisablonlar\sunum\baslık_unit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8" y="1240396"/>
            <a:ext cx="215429" cy="438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etin Yer Tutucusu 4"/>
          <p:cNvSpPr>
            <a:spLocks noGrp="1"/>
          </p:cNvSpPr>
          <p:nvPr>
            <p:ph type="body" sz="quarter" idx="10" hasCustomPrompt="1"/>
          </p:nvPr>
        </p:nvSpPr>
        <p:spPr>
          <a:xfrm>
            <a:off x="1908176" y="1291837"/>
            <a:ext cx="1800225" cy="346249"/>
          </a:xfrm>
        </p:spPr>
        <p:txBody>
          <a:bodyPr lIns="0" anchor="ctr" anchorCtr="0">
            <a:spAutoFit/>
          </a:bodyPr>
          <a:lstStyle>
            <a:lvl1pPr>
              <a:defRPr sz="1650" b="0">
                <a:solidFill>
                  <a:srgbClr val="003333"/>
                </a:solidFill>
                <a:latin typeface="+mj-lt"/>
                <a:ea typeface="Adobe Fan Heiti Std B" pitchFamily="34" charset="-128"/>
              </a:defRPr>
            </a:lvl1pPr>
          </a:lstStyle>
          <a:p>
            <a:pPr lvl="0"/>
            <a:r>
              <a:rPr lang="tr-TR" dirty="0" smtClean="0"/>
              <a:t>Ünite 9</a:t>
            </a:r>
            <a:endParaRPr lang="tr-TR" dirty="0"/>
          </a:p>
        </p:txBody>
      </p:sp>
      <p:sp>
        <p:nvSpPr>
          <p:cNvPr id="9" name="Metin Yer Tutucusu 8"/>
          <p:cNvSpPr>
            <a:spLocks noGrp="1"/>
          </p:cNvSpPr>
          <p:nvPr>
            <p:ph type="body" sz="quarter" idx="11" hasCustomPrompt="1"/>
          </p:nvPr>
        </p:nvSpPr>
        <p:spPr>
          <a:xfrm>
            <a:off x="1907706" y="1773560"/>
            <a:ext cx="3384376" cy="438582"/>
          </a:xfrm>
          <a:blipFill dpi="0" rotWithShape="1">
            <a:blip r:embed="rId3"/>
            <a:srcRect/>
            <a:stretch>
              <a:fillRect t="80000" b="5000"/>
            </a:stretch>
          </a:blipFill>
        </p:spPr>
        <p:txBody>
          <a:bodyPr wrap="square" lIns="0">
            <a:spAutoFit/>
          </a:bodyPr>
          <a:lstStyle>
            <a:lvl1pPr>
              <a:defRPr sz="2250" b="1">
                <a:solidFill>
                  <a:srgbClr val="003333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KONU İSMİ</a:t>
            </a:r>
            <a:endParaRPr lang="tr-TR" dirty="0"/>
          </a:p>
        </p:txBody>
      </p:sp>
      <p:sp>
        <p:nvSpPr>
          <p:cNvPr id="11" name="Metin Yer Tutucusu 8"/>
          <p:cNvSpPr>
            <a:spLocks noGrp="1"/>
          </p:cNvSpPr>
          <p:nvPr>
            <p:ph type="body" sz="quarter" idx="12" hasCustomPrompt="1"/>
          </p:nvPr>
        </p:nvSpPr>
        <p:spPr>
          <a:xfrm>
            <a:off x="1907706" y="2422055"/>
            <a:ext cx="3384376" cy="346249"/>
          </a:xfrm>
          <a:blipFill dpi="0" rotWithShape="1">
            <a:blip r:embed="rId4"/>
            <a:srcRect/>
            <a:stretch>
              <a:fillRect t="40000" r="90000" b="40000"/>
            </a:stretch>
          </a:blipFill>
        </p:spPr>
        <p:txBody>
          <a:bodyPr wrap="square" lIns="360000">
            <a:spAutoFit/>
          </a:bodyPr>
          <a:lstStyle>
            <a:lvl1pPr>
              <a:defRPr sz="1650" b="0">
                <a:solidFill>
                  <a:srgbClr val="003333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Yrd. Doç. Dr. …………….</a:t>
            </a:r>
            <a:endParaRPr lang="tr-TR" dirty="0"/>
          </a:p>
        </p:txBody>
      </p:sp>
      <p:sp>
        <p:nvSpPr>
          <p:cNvPr id="12" name="Metin Yer Tutucusu 4"/>
          <p:cNvSpPr>
            <a:spLocks noGrp="1"/>
          </p:cNvSpPr>
          <p:nvPr>
            <p:ph type="body" sz="quarter" idx="13" hasCustomPrompt="1"/>
          </p:nvPr>
        </p:nvSpPr>
        <p:spPr>
          <a:xfrm>
            <a:off x="1907704" y="2971692"/>
            <a:ext cx="5904656" cy="745340"/>
          </a:xfrm>
        </p:spPr>
        <p:txBody>
          <a:bodyPr lIns="0" anchor="ctr" anchorCtr="0">
            <a:noAutofit/>
          </a:bodyPr>
          <a:lstStyle>
            <a:lvl1pPr>
              <a:defRPr sz="1650" b="0" baseline="0">
                <a:solidFill>
                  <a:srgbClr val="336666"/>
                </a:solidFill>
                <a:latin typeface="+mj-lt"/>
                <a:ea typeface="Adobe Fan Heiti Std B" pitchFamily="34" charset="-128"/>
              </a:defRPr>
            </a:lvl1pPr>
          </a:lstStyle>
          <a:p>
            <a:pPr lvl="0"/>
            <a:r>
              <a:rPr lang="tr-TR" dirty="0" smtClean="0"/>
              <a:t>Konu ile ilgili kısa bir giriş cümlesi hocalar tarafında çekim öncesi yazılacak.</a:t>
            </a:r>
          </a:p>
        </p:txBody>
      </p:sp>
    </p:spTree>
    <p:extLst>
      <p:ext uri="{BB962C8B-B14F-4D97-AF65-F5344CB8AC3E}">
        <p14:creationId xmlns:p14="http://schemas.microsoft.com/office/powerpoint/2010/main" val="14484535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nu_bilgileri_gi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quarter" idx="10" hasCustomPrompt="1"/>
          </p:nvPr>
        </p:nvSpPr>
        <p:spPr>
          <a:xfrm>
            <a:off x="1691831" y="116632"/>
            <a:ext cx="7200651" cy="504478"/>
          </a:xfrm>
          <a:blipFill dpi="0" rotWithShape="1">
            <a:blip r:embed="rId2"/>
            <a:srcRect/>
            <a:stretch>
              <a:fillRect t="80000"/>
            </a:stretch>
          </a:blipFill>
        </p:spPr>
        <p:txBody>
          <a:bodyPr lIns="0"/>
          <a:lstStyle>
            <a:lvl1pPr>
              <a:defRPr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KONU BÜYÜK BAŞLIK</a:t>
            </a:r>
            <a:endParaRPr lang="tr-TR" dirty="0"/>
          </a:p>
        </p:txBody>
      </p:sp>
      <p:sp>
        <p:nvSpPr>
          <p:cNvPr id="6" name="Metin Yer Tutucusu 5"/>
          <p:cNvSpPr>
            <a:spLocks noGrp="1"/>
          </p:cNvSpPr>
          <p:nvPr>
            <p:ph type="body" sz="quarter" idx="11" hasCustomPrompt="1"/>
          </p:nvPr>
        </p:nvSpPr>
        <p:spPr>
          <a:xfrm>
            <a:off x="1692277" y="672506"/>
            <a:ext cx="7200205" cy="452239"/>
          </a:xfrm>
          <a:blipFill dpi="0" rotWithShape="1">
            <a:blip r:embed="rId3"/>
            <a:srcRect/>
            <a:stretch>
              <a:fillRect t="45000" r="95000" b="35000"/>
            </a:stretch>
          </a:blipFill>
        </p:spPr>
        <p:txBody>
          <a:bodyPr lIns="396000">
            <a:noAutofit/>
          </a:bodyPr>
          <a:lstStyle>
            <a:lvl1pPr>
              <a:defRPr sz="1875" b="1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11" name="Metin Yer Tutucusu 10"/>
          <p:cNvSpPr>
            <a:spLocks noGrp="1"/>
          </p:cNvSpPr>
          <p:nvPr>
            <p:ph type="body" sz="quarter" idx="12" hasCustomPrompt="1"/>
          </p:nvPr>
        </p:nvSpPr>
        <p:spPr>
          <a:xfrm>
            <a:off x="1692277" y="1138467"/>
            <a:ext cx="7200205" cy="418331"/>
          </a:xfrm>
          <a:blipFill dpi="0" rotWithShape="1">
            <a:blip r:embed="rId4"/>
            <a:srcRect/>
            <a:stretch>
              <a:fillRect t="45000" r="90000" b="35000"/>
            </a:stretch>
          </a:blipFill>
        </p:spPr>
        <p:txBody>
          <a:bodyPr lIns="756000">
            <a:normAutofit/>
          </a:bodyPr>
          <a:lstStyle>
            <a:lvl1pPr>
              <a:defRPr sz="1800" b="1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Küçük Başlık</a:t>
            </a:r>
            <a:endParaRPr lang="tr-TR" dirty="0"/>
          </a:p>
        </p:txBody>
      </p:sp>
      <p:sp>
        <p:nvSpPr>
          <p:cNvPr id="13" name="Metin Yer Tutucusu 12"/>
          <p:cNvSpPr>
            <a:spLocks noGrp="1"/>
          </p:cNvSpPr>
          <p:nvPr>
            <p:ph type="body" sz="quarter" idx="13" hasCustomPrompt="1"/>
          </p:nvPr>
        </p:nvSpPr>
        <p:spPr>
          <a:xfrm>
            <a:off x="1692275" y="1772692"/>
            <a:ext cx="7200900" cy="4392612"/>
          </a:xfrm>
        </p:spPr>
        <p:txBody>
          <a:bodyPr lIns="0">
            <a:normAutofit/>
          </a:bodyPr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875" baseline="0">
                <a:solidFill>
                  <a:srgbClr val="003333"/>
                </a:solidFill>
              </a:defRPr>
            </a:lvl1pPr>
            <a:lvl2pPr>
              <a:defRPr>
                <a:solidFill>
                  <a:srgbClr val="003333"/>
                </a:solidFill>
              </a:defRPr>
            </a:lvl2pPr>
            <a:lvl3pPr>
              <a:defRPr>
                <a:solidFill>
                  <a:srgbClr val="003333"/>
                </a:solidFill>
              </a:defRPr>
            </a:lvl3pPr>
            <a:lvl4pPr>
              <a:defRPr>
                <a:solidFill>
                  <a:srgbClr val="003333"/>
                </a:solidFill>
              </a:defRPr>
            </a:lvl4pPr>
            <a:lvl5pPr>
              <a:defRPr>
                <a:solidFill>
                  <a:srgbClr val="003333"/>
                </a:solidFill>
              </a:defRPr>
            </a:lvl5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r-TR" dirty="0" smtClean="0"/>
              <a:t>Asıl metin stillerini düzenlemek için tıklatın Asıl metin stillerini düzenlemek için tıklatın Asıl metin stillerini düzenlemek için tıklatın Asıl metin stillerini düzenlemek için tıklatın</a:t>
            </a:r>
          </a:p>
          <a:p>
            <a:pPr lvl="0"/>
            <a:endParaRPr lang="tr-TR" dirty="0" smtClean="0"/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r-TR" dirty="0" smtClean="0"/>
              <a:t>Asıl metin stillerini düzenlemek için tıklatın Asıl metin stillerini düzenlemek için tıklatın Asıl metin stillerini düzenlemek için tıklatın Asıl metin stillerini düzenlemek için tıklatın</a:t>
            </a:r>
          </a:p>
          <a:p>
            <a:pPr lvl="0"/>
            <a:endParaRPr lang="tr-TR" dirty="0" smtClean="0"/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r-TR" dirty="0" smtClean="0"/>
          </a:p>
          <a:p>
            <a:pPr lvl="0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935807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rikan\Desktop\yenisablonlar\sunum\baslık_unit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807" y="1528424"/>
            <a:ext cx="215429" cy="438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etin Yer Tutucusu 4"/>
          <p:cNvSpPr>
            <a:spLocks noGrp="1"/>
          </p:cNvSpPr>
          <p:nvPr>
            <p:ph type="body" sz="quarter" idx="10" hasCustomPrompt="1"/>
          </p:nvPr>
        </p:nvSpPr>
        <p:spPr>
          <a:xfrm>
            <a:off x="1907705" y="1579864"/>
            <a:ext cx="1800225" cy="346249"/>
          </a:xfrm>
        </p:spPr>
        <p:txBody>
          <a:bodyPr lIns="0" anchor="ctr" anchorCtr="0">
            <a:spAutoFit/>
          </a:bodyPr>
          <a:lstStyle>
            <a:lvl1pPr>
              <a:defRPr sz="1650" b="0">
                <a:solidFill>
                  <a:srgbClr val="336666"/>
                </a:solidFill>
                <a:latin typeface="+mj-lt"/>
                <a:ea typeface="Adobe Fan Heiti Std B" pitchFamily="34" charset="-128"/>
              </a:defRPr>
            </a:lvl1pPr>
          </a:lstStyle>
          <a:p>
            <a:pPr lvl="0"/>
            <a:r>
              <a:rPr lang="tr-TR" dirty="0" smtClean="0"/>
              <a:t>Ünite 9</a:t>
            </a:r>
            <a:endParaRPr lang="tr-TR" dirty="0"/>
          </a:p>
        </p:txBody>
      </p:sp>
      <p:sp>
        <p:nvSpPr>
          <p:cNvPr id="4" name="Metin Yer Tutucusu 8"/>
          <p:cNvSpPr>
            <a:spLocks noGrp="1"/>
          </p:cNvSpPr>
          <p:nvPr>
            <p:ph type="body" sz="quarter" idx="11" hasCustomPrompt="1"/>
          </p:nvPr>
        </p:nvSpPr>
        <p:spPr>
          <a:xfrm>
            <a:off x="1907235" y="2061592"/>
            <a:ext cx="3384376" cy="438582"/>
          </a:xfrm>
          <a:blipFill dpi="0" rotWithShape="1">
            <a:blip r:embed="rId3"/>
            <a:srcRect/>
            <a:stretch>
              <a:fillRect t="80000" b="5000"/>
            </a:stretch>
          </a:blipFill>
        </p:spPr>
        <p:txBody>
          <a:bodyPr wrap="square" lIns="0">
            <a:spAutoFit/>
          </a:bodyPr>
          <a:lstStyle>
            <a:lvl1pPr>
              <a:defRPr sz="2250" b="1">
                <a:solidFill>
                  <a:srgbClr val="336666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Teşekkürler</a:t>
            </a:r>
            <a:endParaRPr lang="tr-TR" dirty="0"/>
          </a:p>
        </p:txBody>
      </p:sp>
      <p:sp>
        <p:nvSpPr>
          <p:cNvPr id="5" name="Metin Yer Tutucusu 8"/>
          <p:cNvSpPr>
            <a:spLocks noGrp="1"/>
          </p:cNvSpPr>
          <p:nvPr>
            <p:ph type="body" sz="quarter" idx="12" hasCustomPrompt="1"/>
          </p:nvPr>
        </p:nvSpPr>
        <p:spPr>
          <a:xfrm>
            <a:off x="1907235" y="2710087"/>
            <a:ext cx="3384376" cy="346249"/>
          </a:xfrm>
          <a:blipFill dpi="0" rotWithShape="1">
            <a:blip r:embed="rId4"/>
            <a:srcRect/>
            <a:stretch>
              <a:fillRect t="40000" r="90000" b="40000"/>
            </a:stretch>
          </a:blipFill>
        </p:spPr>
        <p:txBody>
          <a:bodyPr wrap="square" lIns="360000">
            <a:spAutoFit/>
          </a:bodyPr>
          <a:lstStyle>
            <a:lvl1pPr>
              <a:defRPr sz="1650" b="0">
                <a:solidFill>
                  <a:srgbClr val="336666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Yrd. Doç. Dr. …………….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728236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2"/>
          <p:cNvSpPr>
            <a:spLocks noGrp="1"/>
          </p:cNvSpPr>
          <p:nvPr>
            <p:ph type="body" sz="quarter" idx="10" hasCustomPrompt="1"/>
          </p:nvPr>
        </p:nvSpPr>
        <p:spPr>
          <a:xfrm>
            <a:off x="1691831" y="116632"/>
            <a:ext cx="7200651" cy="504478"/>
          </a:xfrm>
          <a:blipFill dpi="0" rotWithShape="1">
            <a:blip r:embed="rId2"/>
            <a:srcRect/>
            <a:stretch>
              <a:fillRect t="80000"/>
            </a:stretch>
          </a:blipFill>
        </p:spPr>
        <p:txBody>
          <a:bodyPr lIns="0"/>
          <a:lstStyle>
            <a:lvl1pPr>
              <a:defRPr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KONU BÜYÜK BAŞLIK</a:t>
            </a:r>
            <a:endParaRPr lang="tr-TR" dirty="0"/>
          </a:p>
        </p:txBody>
      </p:sp>
      <p:sp>
        <p:nvSpPr>
          <p:cNvPr id="7" name="Metin Yer Tutucusu 2"/>
          <p:cNvSpPr>
            <a:spLocks noGrp="1"/>
          </p:cNvSpPr>
          <p:nvPr>
            <p:ph type="body" sz="quarter" idx="11" hasCustomPrompt="1"/>
          </p:nvPr>
        </p:nvSpPr>
        <p:spPr>
          <a:xfrm>
            <a:off x="1691681" y="620688"/>
            <a:ext cx="7200651" cy="432048"/>
          </a:xfrm>
          <a:blipFill dpi="0" rotWithShape="1">
            <a:blip r:embed="rId3"/>
            <a:srcRect/>
            <a:stretch>
              <a:fillRect t="90000"/>
            </a:stretch>
          </a:blipFill>
        </p:spPr>
        <p:txBody>
          <a:bodyPr lIns="0">
            <a:normAutofit/>
          </a:bodyPr>
          <a:lstStyle>
            <a:lvl1pPr>
              <a:defRPr sz="1875"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9" name="Metin Yer Tutucusu 2"/>
          <p:cNvSpPr>
            <a:spLocks noGrp="1"/>
          </p:cNvSpPr>
          <p:nvPr>
            <p:ph type="body" sz="quarter" idx="12" hasCustomPrompt="1"/>
          </p:nvPr>
        </p:nvSpPr>
        <p:spPr>
          <a:xfrm>
            <a:off x="1691681" y="1052736"/>
            <a:ext cx="7200651" cy="431626"/>
          </a:xfrm>
          <a:blipFill dpi="0" rotWithShape="1">
            <a:blip r:embed="rId4"/>
            <a:srcRect/>
            <a:stretch>
              <a:fillRect t="90000"/>
            </a:stretch>
          </a:blipFill>
        </p:spPr>
        <p:txBody>
          <a:bodyPr lIns="0">
            <a:normAutofit/>
          </a:bodyPr>
          <a:lstStyle>
            <a:lvl1pPr>
              <a:defRPr sz="1875"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Küçük Başlık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31792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ca_bilgileri_slay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07777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lvl="0" algn="l" defTabSz="685783" rtl="0" eaLnBrk="1" latinLnBrk="0" hangingPunct="1">
              <a:spcBef>
                <a:spcPct val="0"/>
              </a:spcBef>
              <a:buNone/>
            </a:pPr>
            <a:r>
              <a:rPr lang="tr-TR" dirty="0" smtClean="0"/>
              <a:t>UZEM-ANA BAŞLIK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dirty="0" smtClean="0"/>
              <a:t>Metin alanımız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pPr/>
              <a:t>6.3.2018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6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668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</p:sldLayoutIdLst>
  <p:timing>
    <p:tnLst>
      <p:par>
        <p:cTn id="1" dur="indefinite" restart="never" nodeType="tmRoot"/>
      </p:par>
    </p:tnLst>
  </p:timing>
  <p:txStyles>
    <p:titleStyle>
      <a:lvl1pPr algn="ctr" defTabSz="685783" rtl="0" eaLnBrk="1" latinLnBrk="0" hangingPunct="1">
        <a:spcBef>
          <a:spcPct val="0"/>
        </a:spcBef>
        <a:buNone/>
        <a:defRPr lang="tr-TR" sz="1650" b="0" kern="1200" dirty="0">
          <a:solidFill>
            <a:srgbClr val="5C7381"/>
          </a:solidFill>
          <a:latin typeface="Myriad Pro" pitchFamily="34" charset="0"/>
          <a:ea typeface="+mn-ea"/>
          <a:cs typeface="+mn-cs"/>
        </a:defRPr>
      </a:lvl1pPr>
    </p:titleStyle>
    <p:bodyStyle>
      <a:lvl1pPr marL="0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 fontScale="85000" lnSpcReduction="10000"/>
          </a:bodyPr>
          <a:lstStyle/>
          <a:p>
            <a:r>
              <a:rPr lang="tr-TR" sz="2600" dirty="0"/>
              <a:t>7. Koruma ve Tazmin Sigortaları (</a:t>
            </a:r>
            <a:r>
              <a:rPr lang="tr-TR" sz="2600" dirty="0" err="1"/>
              <a:t>Protection</a:t>
            </a:r>
            <a:r>
              <a:rPr lang="tr-TR" sz="2600" dirty="0"/>
              <a:t> </a:t>
            </a:r>
            <a:r>
              <a:rPr lang="tr-TR" sz="2600" dirty="0" err="1"/>
              <a:t>and</a:t>
            </a:r>
            <a:r>
              <a:rPr lang="tr-TR" sz="2600" dirty="0"/>
              <a:t> </a:t>
            </a:r>
            <a:r>
              <a:rPr lang="tr-TR" sz="2600" dirty="0" err="1"/>
              <a:t>Indemnity</a:t>
            </a:r>
            <a:r>
              <a:rPr lang="tr-TR" sz="2600" dirty="0"/>
              <a:t>)</a:t>
            </a:r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95536" y="764704"/>
            <a:ext cx="8568952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tr-TR" sz="2400" dirty="0" smtClean="0">
                <a:solidFill>
                  <a:srgbClr val="FF0000"/>
                </a:solidFill>
              </a:rPr>
              <a:t>Tekne sigortalarının </a:t>
            </a:r>
            <a:r>
              <a:rPr lang="tr-TR" sz="2400" dirty="0">
                <a:solidFill>
                  <a:srgbClr val="FF0000"/>
                </a:solidFill>
              </a:rPr>
              <a:t>çatma olaylarında zararın 3/4›ünü karşılamalarına yönelik karar </a:t>
            </a:r>
            <a:r>
              <a:rPr lang="tr-TR" sz="2400" dirty="0" smtClean="0">
                <a:solidFill>
                  <a:srgbClr val="FF0000"/>
                </a:solidFill>
              </a:rPr>
              <a:t>almaları sonucunda </a:t>
            </a:r>
            <a:r>
              <a:rPr lang="tr-TR" sz="2400" dirty="0">
                <a:solidFill>
                  <a:srgbClr val="FF0000"/>
                </a:solidFill>
              </a:rPr>
              <a:t>1/4 oranında hasarın karşılanması donatana bırakılmıştır. </a:t>
            </a:r>
            <a:r>
              <a:rPr lang="tr-TR" sz="2400" dirty="0"/>
              <a:t>Bu problemi </a:t>
            </a:r>
            <a:r>
              <a:rPr lang="tr-TR" sz="2400" dirty="0" smtClean="0"/>
              <a:t>çözmek için </a:t>
            </a:r>
            <a:r>
              <a:rPr lang="tr-TR" sz="2400" dirty="0"/>
              <a:t>donatanlar, oluşan tazminatları paylaşabilmek amacıyla kendi aralarında birlikler </a:t>
            </a:r>
            <a:r>
              <a:rPr lang="tr-TR" sz="2400" dirty="0" smtClean="0"/>
              <a:t>kurma yoluna </a:t>
            </a:r>
            <a:r>
              <a:rPr lang="tr-TR" sz="2400" dirty="0"/>
              <a:t>gitmişlerdir. Böylelikle Tekne ve Makine Sigortaları tarafından kapsanmayan, </a:t>
            </a:r>
            <a:r>
              <a:rPr lang="tr-TR" sz="2400" dirty="0" smtClean="0"/>
              <a:t>gemi sahiplerinin </a:t>
            </a:r>
            <a:r>
              <a:rPr lang="tr-TR" sz="2400" dirty="0"/>
              <a:t>yükümlülüklerini kapsamak Koruma ve </a:t>
            </a:r>
            <a:r>
              <a:rPr lang="tr-TR" sz="2400" dirty="0" smtClean="0"/>
              <a:t>Tazmin Sigortalarının </a:t>
            </a:r>
            <a:r>
              <a:rPr lang="tr-TR" sz="2400" dirty="0">
                <a:solidFill>
                  <a:srgbClr val="FF0000"/>
                </a:solidFill>
              </a:rPr>
              <a:t>diğer adıyla </a:t>
            </a:r>
            <a:r>
              <a:rPr lang="tr-TR" sz="2400" dirty="0" smtClean="0">
                <a:solidFill>
                  <a:srgbClr val="FF0000"/>
                </a:solidFill>
              </a:rPr>
              <a:t>P&amp;I Kulüplerinin </a:t>
            </a:r>
            <a:r>
              <a:rPr lang="tr-TR" sz="2400" dirty="0">
                <a:solidFill>
                  <a:srgbClr val="FF0000"/>
                </a:solidFill>
              </a:rPr>
              <a:t>amacı olmuştur</a:t>
            </a:r>
            <a:r>
              <a:rPr lang="tr-TR" sz="2400" dirty="0" smtClean="0">
                <a:solidFill>
                  <a:srgbClr val="FF0000"/>
                </a:solidFill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endParaRPr lang="tr-TR" sz="2400" dirty="0" smtClean="0">
              <a:solidFill>
                <a:srgbClr val="FF000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tr-TR" sz="2400" dirty="0" smtClean="0"/>
              <a:t>P&amp;I </a:t>
            </a:r>
            <a:r>
              <a:rPr lang="tr-TR" sz="2400" dirty="0"/>
              <a:t>Kulüpleri müşterek ve kar gözetmeyen </a:t>
            </a:r>
            <a:r>
              <a:rPr lang="tr-TR" sz="2400" dirty="0" smtClean="0"/>
              <a:t>organizasyonlar olarak </a:t>
            </a:r>
            <a:r>
              <a:rPr lang="tr-TR" sz="2400" dirty="0"/>
              <a:t>faaliyet göstermekte ve sadece ilgili yıl için oluşan toplam masraf ve </a:t>
            </a:r>
            <a:r>
              <a:rPr lang="tr-TR" sz="2400" dirty="0" smtClean="0"/>
              <a:t>tazminatları üyelerinden </a:t>
            </a:r>
            <a:r>
              <a:rPr lang="tr-TR" sz="2400" dirty="0"/>
              <a:t>almaktadırlar. Pay sahipliği sistemi yoktur ve üyesi olan donatanlar </a:t>
            </a:r>
            <a:r>
              <a:rPr lang="tr-TR" sz="2400" dirty="0" smtClean="0"/>
              <a:t>birbirini sigortalamaktadır.</a:t>
            </a:r>
          </a:p>
          <a:p>
            <a:pPr marL="285750" indent="-285750">
              <a:buFont typeface="Arial" pitchFamily="34" charset="0"/>
              <a:buChar char="•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0705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 fontScale="85000" lnSpcReduction="10000"/>
          </a:bodyPr>
          <a:lstStyle/>
          <a:p>
            <a:r>
              <a:rPr lang="tr-TR" sz="2600" dirty="0"/>
              <a:t>7. Koruma ve Tazmin Sigortaları (</a:t>
            </a:r>
            <a:r>
              <a:rPr lang="tr-TR" sz="2600" dirty="0" err="1"/>
              <a:t>Protection</a:t>
            </a:r>
            <a:r>
              <a:rPr lang="tr-TR" sz="2600" dirty="0"/>
              <a:t> </a:t>
            </a:r>
            <a:r>
              <a:rPr lang="tr-TR" sz="2600" dirty="0" err="1"/>
              <a:t>and</a:t>
            </a:r>
            <a:r>
              <a:rPr lang="tr-TR" sz="2600" dirty="0"/>
              <a:t> </a:t>
            </a:r>
            <a:r>
              <a:rPr lang="tr-TR" sz="2600" dirty="0" err="1"/>
              <a:t>Indemnity</a:t>
            </a:r>
            <a:r>
              <a:rPr lang="tr-TR" sz="2600" dirty="0"/>
              <a:t>)</a:t>
            </a:r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95536" y="764704"/>
            <a:ext cx="8568952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tr-TR" sz="2200" dirty="0" smtClean="0"/>
              <a:t>Donatanların </a:t>
            </a:r>
            <a:r>
              <a:rPr lang="tr-TR" sz="2200" dirty="0"/>
              <a:t>masrafları </a:t>
            </a:r>
            <a:r>
              <a:rPr lang="tr-TR" sz="2200" dirty="0" smtClean="0"/>
              <a:t>paylaşma prensibi</a:t>
            </a:r>
            <a:r>
              <a:rPr lang="tr-TR" sz="2200" dirty="0"/>
              <a:t>, kendi P&amp;I Kulüpleri içindeki üyeler ile talepleri paylaşmaya dayanmaktadır</a:t>
            </a:r>
            <a:r>
              <a:rPr lang="tr-TR" sz="2200" dirty="0">
                <a:solidFill>
                  <a:srgbClr val="FF0000"/>
                </a:solidFill>
              </a:rPr>
              <a:t>. </a:t>
            </a:r>
            <a:r>
              <a:rPr lang="tr-TR" sz="2200" dirty="0" smtClean="0">
                <a:solidFill>
                  <a:srgbClr val="FF0000"/>
                </a:solidFill>
              </a:rPr>
              <a:t>P&amp;I Kulübü </a:t>
            </a:r>
            <a:r>
              <a:rPr lang="tr-TR" sz="2200" dirty="0">
                <a:solidFill>
                  <a:srgbClr val="FF0000"/>
                </a:solidFill>
              </a:rPr>
              <a:t>sandığına katılan donatandan her sene katılım payı toplanmaktadır. </a:t>
            </a:r>
            <a:r>
              <a:rPr lang="tr-TR" sz="2200" dirty="0"/>
              <a:t>Eğer </a:t>
            </a:r>
            <a:r>
              <a:rPr lang="tr-TR" sz="2200" dirty="0" smtClean="0"/>
              <a:t>donatanın P&amp;I </a:t>
            </a:r>
            <a:r>
              <a:rPr lang="tr-TR" sz="2200" dirty="0"/>
              <a:t>Kulübünden aldığı para ve işletim masrafı ödenen primden daha fazla ise, bir </a:t>
            </a:r>
            <a:r>
              <a:rPr lang="tr-TR" sz="2200" dirty="0" smtClean="0"/>
              <a:t>sonraki dönem </a:t>
            </a:r>
            <a:r>
              <a:rPr lang="tr-TR" sz="2200" dirty="0"/>
              <a:t>ödenecek olan prim oranı artmakta, tersi durum söz konusu ise bir sonraki </a:t>
            </a:r>
            <a:r>
              <a:rPr lang="tr-TR" sz="2200" dirty="0" smtClean="0"/>
              <a:t>dönem priminden indirim yapılmaktadır</a:t>
            </a:r>
            <a:r>
              <a:rPr lang="tr-TR" sz="2200" dirty="0"/>
              <a:t>. Bu çalışma sistemindeki dengeye temel eşitlik (</a:t>
            </a:r>
            <a:r>
              <a:rPr lang="tr-TR" sz="2200" dirty="0" err="1" smtClean="0"/>
              <a:t>basic</a:t>
            </a:r>
            <a:r>
              <a:rPr lang="tr-TR" sz="2200" dirty="0" smtClean="0"/>
              <a:t> </a:t>
            </a:r>
            <a:r>
              <a:rPr lang="tr-TR" sz="2200" dirty="0" err="1" smtClean="0"/>
              <a:t>equility</a:t>
            </a:r>
            <a:r>
              <a:rPr lang="tr-TR" sz="2200" dirty="0"/>
              <a:t>) </a:t>
            </a:r>
            <a:r>
              <a:rPr lang="tr-TR" sz="2200" dirty="0" smtClean="0"/>
              <a:t>denilmektedir.</a:t>
            </a:r>
          </a:p>
          <a:p>
            <a:pPr marL="285750" indent="-285750">
              <a:buFont typeface="Arial" pitchFamily="34" charset="0"/>
              <a:buChar char="•"/>
            </a:pPr>
            <a:endParaRPr lang="tr-TR" sz="2200" dirty="0"/>
          </a:p>
          <a:p>
            <a:pPr marL="285750" indent="-285750">
              <a:buFont typeface="Arial" pitchFamily="34" charset="0"/>
              <a:buChar char="•"/>
            </a:pPr>
            <a:r>
              <a:rPr lang="tr-TR" sz="2200" dirty="0">
                <a:solidFill>
                  <a:srgbClr val="FF0000"/>
                </a:solidFill>
              </a:rPr>
              <a:t>Kulüplerin en temel özelliği olan karşılıklarının yanı </a:t>
            </a:r>
            <a:r>
              <a:rPr lang="tr-TR" sz="2200" dirty="0" smtClean="0">
                <a:solidFill>
                  <a:srgbClr val="FF0000"/>
                </a:solidFill>
              </a:rPr>
              <a:t>sıra diğer </a:t>
            </a:r>
            <a:r>
              <a:rPr lang="tr-TR" sz="2200" dirty="0">
                <a:solidFill>
                  <a:srgbClr val="FF0000"/>
                </a:solidFill>
              </a:rPr>
              <a:t>özellikleri; özel sigorta olmaları, değişik primli sigorta olmaları, hukuki </a:t>
            </a:r>
            <a:r>
              <a:rPr lang="tr-TR" sz="2200" dirty="0" smtClean="0">
                <a:solidFill>
                  <a:srgbClr val="FF0000"/>
                </a:solidFill>
              </a:rPr>
              <a:t>sorumluluk sigortası </a:t>
            </a:r>
            <a:r>
              <a:rPr lang="tr-TR" sz="2200" dirty="0">
                <a:solidFill>
                  <a:srgbClr val="FF0000"/>
                </a:solidFill>
              </a:rPr>
              <a:t>olmaları, ihtiyari sigorta olmaları ve kendi hesabına sigorta olmalarıdır</a:t>
            </a:r>
            <a:r>
              <a:rPr lang="tr-TR" sz="2200" dirty="0"/>
              <a:t> </a:t>
            </a:r>
            <a:r>
              <a:rPr lang="tr-TR" sz="2200" dirty="0" smtClean="0"/>
              <a:t>. </a:t>
            </a:r>
            <a:r>
              <a:rPr lang="tr-TR" sz="2200" dirty="0"/>
              <a:t>P&amp;I Kulübünün güvenilirliği için genel kabul gören bir </a:t>
            </a:r>
            <a:r>
              <a:rPr lang="tr-TR" sz="2200" dirty="0">
                <a:solidFill>
                  <a:srgbClr val="FF0000"/>
                </a:solidFill>
              </a:rPr>
              <a:t>durum havuz (</a:t>
            </a:r>
            <a:r>
              <a:rPr lang="tr-TR" sz="2200" dirty="0" err="1">
                <a:solidFill>
                  <a:srgbClr val="FF0000"/>
                </a:solidFill>
              </a:rPr>
              <a:t>pool</a:t>
            </a:r>
            <a:r>
              <a:rPr lang="tr-TR" sz="2200" dirty="0">
                <a:solidFill>
                  <a:srgbClr val="FF0000"/>
                </a:solidFill>
              </a:rPr>
              <a:t>) </a:t>
            </a:r>
            <a:r>
              <a:rPr lang="tr-TR" sz="2200" dirty="0" smtClean="0"/>
              <a:t>üyesi olmasıdır</a:t>
            </a:r>
            <a:r>
              <a:rPr lang="tr-TR" sz="2200" dirty="0"/>
              <a:t>. Birden fazla P&amp;I Kulübü bir araya gelerek bir havuz kurmaktadır. Böylelikle </a:t>
            </a:r>
            <a:r>
              <a:rPr lang="tr-TR" sz="2200" dirty="0" smtClean="0"/>
              <a:t>havuz üyesi </a:t>
            </a:r>
            <a:r>
              <a:rPr lang="tr-TR" sz="2200" dirty="0"/>
              <a:t>bir P&amp;I Kulübü </a:t>
            </a:r>
            <a:r>
              <a:rPr lang="tr-TR" sz="2200" dirty="0" smtClean="0"/>
              <a:t>finansal sıkıntı </a:t>
            </a:r>
            <a:r>
              <a:rPr lang="tr-TR" sz="2200" dirty="0"/>
              <a:t>yaşadığı takdirde diğer havuz üyeleri ona maddi </a:t>
            </a:r>
            <a:r>
              <a:rPr lang="tr-TR" sz="2200" dirty="0" smtClean="0"/>
              <a:t>destek sağlamaktadır</a:t>
            </a:r>
            <a:r>
              <a:rPr lang="tr-TR" sz="2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75469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 fontScale="85000" lnSpcReduction="10000"/>
          </a:bodyPr>
          <a:lstStyle/>
          <a:p>
            <a:r>
              <a:rPr lang="tr-TR" sz="2600" dirty="0"/>
              <a:t>7. Koruma ve Tazmin Sigortaları (</a:t>
            </a:r>
            <a:r>
              <a:rPr lang="tr-TR" sz="2600" dirty="0" err="1"/>
              <a:t>Protection</a:t>
            </a:r>
            <a:r>
              <a:rPr lang="tr-TR" sz="2600" dirty="0"/>
              <a:t> </a:t>
            </a:r>
            <a:r>
              <a:rPr lang="tr-TR" sz="2600" dirty="0" err="1"/>
              <a:t>and</a:t>
            </a:r>
            <a:r>
              <a:rPr lang="tr-TR" sz="2600" dirty="0"/>
              <a:t> </a:t>
            </a:r>
            <a:r>
              <a:rPr lang="tr-TR" sz="2600" dirty="0" err="1"/>
              <a:t>Indemnity</a:t>
            </a:r>
            <a:r>
              <a:rPr lang="tr-TR" sz="2600" dirty="0"/>
              <a:t>)</a:t>
            </a:r>
          </a:p>
        </p:txBody>
      </p:sp>
      <p:sp>
        <p:nvSpPr>
          <p:cNvPr id="9" name="Dikdörtgen 8"/>
          <p:cNvSpPr/>
          <p:nvPr/>
        </p:nvSpPr>
        <p:spPr>
          <a:xfrm>
            <a:off x="611560" y="621110"/>
            <a:ext cx="8280921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Arial" pitchFamily="34" charset="0"/>
              <a:buChar char="•"/>
            </a:pPr>
            <a:r>
              <a:rPr lang="tr-TR" sz="2200" dirty="0">
                <a:solidFill>
                  <a:srgbClr val="FF0000"/>
                </a:solidFill>
                <a:latin typeface="+mj-lt"/>
              </a:rPr>
              <a:t>P&amp;I Kulüplerinin temel sorumlulukları insan, yük ve gemi </a:t>
            </a:r>
            <a:r>
              <a:rPr lang="tr-TR" sz="2200" dirty="0" smtClean="0">
                <a:solidFill>
                  <a:srgbClr val="FF0000"/>
                </a:solidFill>
                <a:latin typeface="+mj-lt"/>
              </a:rPr>
              <a:t>olmak üzere </a:t>
            </a:r>
            <a:r>
              <a:rPr lang="tr-TR" sz="2200" dirty="0">
                <a:solidFill>
                  <a:srgbClr val="FF0000"/>
                </a:solidFill>
                <a:latin typeface="+mj-lt"/>
              </a:rPr>
              <a:t>üç kategoride sınıflandırılabilmektedir. </a:t>
            </a:r>
            <a:r>
              <a:rPr lang="tr-TR" sz="2200" dirty="0">
                <a:latin typeface="+mj-lt"/>
              </a:rPr>
              <a:t>P&amp;I </a:t>
            </a:r>
            <a:r>
              <a:rPr lang="tr-TR" sz="2200" dirty="0" smtClean="0">
                <a:latin typeface="+mj-lt"/>
              </a:rPr>
              <a:t>Kulüpleri tarafından </a:t>
            </a:r>
            <a:r>
              <a:rPr lang="tr-TR" sz="2200" dirty="0">
                <a:latin typeface="+mj-lt"/>
              </a:rPr>
              <a:t>sağlanan </a:t>
            </a:r>
            <a:r>
              <a:rPr lang="tr-TR" sz="2200" dirty="0" smtClean="0">
                <a:latin typeface="+mj-lt"/>
              </a:rPr>
              <a:t>temel kapsamlar </a:t>
            </a:r>
            <a:r>
              <a:rPr lang="tr-TR" sz="2200" dirty="0">
                <a:latin typeface="+mj-lt"/>
              </a:rPr>
              <a:t>genel olarak şu başlıkları </a:t>
            </a:r>
            <a:r>
              <a:rPr lang="tr-TR" sz="2200" dirty="0" smtClean="0">
                <a:latin typeface="+mj-lt"/>
              </a:rPr>
              <a:t>içermektedir. </a:t>
            </a:r>
          </a:p>
          <a:p>
            <a:pPr marL="457200" indent="-457200">
              <a:buFont typeface="+mj-lt"/>
              <a:buAutoNum type="arabicPeriod"/>
            </a:pPr>
            <a:endParaRPr lang="tr-TR" sz="2200" dirty="0" smtClean="0">
              <a:latin typeface="+mj-lt"/>
            </a:endParaRPr>
          </a:p>
          <a:p>
            <a:pPr marL="457200" indent="-457200">
              <a:buFont typeface="+mj-lt"/>
              <a:buAutoNum type="arabicPeriod"/>
            </a:pPr>
            <a:r>
              <a:rPr lang="tr-TR" sz="2200" dirty="0" smtClean="0">
                <a:latin typeface="+mj-lt"/>
              </a:rPr>
              <a:t>Yüke </a:t>
            </a:r>
            <a:r>
              <a:rPr lang="tr-TR" sz="2200" dirty="0">
                <a:latin typeface="+mj-lt"/>
              </a:rPr>
              <a:t>karşı sorumluluklar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200" dirty="0" smtClean="0">
                <a:latin typeface="+mj-lt"/>
              </a:rPr>
              <a:t>Çatışma </a:t>
            </a:r>
            <a:r>
              <a:rPr lang="tr-TR" sz="2200" dirty="0">
                <a:latin typeface="+mj-lt"/>
              </a:rPr>
              <a:t>kaynaklı sorumluluklar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200" dirty="0" smtClean="0">
                <a:latin typeface="+mj-lt"/>
              </a:rPr>
              <a:t>Sabit </a:t>
            </a:r>
            <a:r>
              <a:rPr lang="tr-TR" sz="2200" dirty="0">
                <a:latin typeface="+mj-lt"/>
              </a:rPr>
              <a:t>ve yüzen nesnelerle temas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200" dirty="0" smtClean="0">
                <a:latin typeface="+mj-lt"/>
              </a:rPr>
              <a:t>Kişisel </a:t>
            </a:r>
            <a:r>
              <a:rPr lang="tr-TR" sz="2200" dirty="0">
                <a:latin typeface="+mj-lt"/>
              </a:rPr>
              <a:t>yaralanma ile ilgili talepler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200" dirty="0" smtClean="0">
                <a:latin typeface="+mj-lt"/>
              </a:rPr>
              <a:t>Enkaz </a:t>
            </a:r>
            <a:r>
              <a:rPr lang="tr-TR" sz="2200" dirty="0">
                <a:latin typeface="+mj-lt"/>
              </a:rPr>
              <a:t>kaldırma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200" dirty="0" smtClean="0">
                <a:latin typeface="+mj-lt"/>
              </a:rPr>
              <a:t>Kirlilik </a:t>
            </a:r>
            <a:r>
              <a:rPr lang="tr-TR" sz="2200" dirty="0">
                <a:latin typeface="+mj-lt"/>
              </a:rPr>
              <a:t>ve temizleme masrafları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200" dirty="0" smtClean="0">
                <a:latin typeface="+mj-lt"/>
              </a:rPr>
              <a:t>Gemi adamları </a:t>
            </a:r>
            <a:r>
              <a:rPr lang="tr-TR" sz="2200" dirty="0">
                <a:latin typeface="+mj-lt"/>
              </a:rPr>
              <a:t>ile ilgili talepler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200" dirty="0" smtClean="0">
                <a:latin typeface="+mj-lt"/>
              </a:rPr>
              <a:t>Yolcu </a:t>
            </a:r>
            <a:r>
              <a:rPr lang="tr-TR" sz="2200" dirty="0">
                <a:latin typeface="+mj-lt"/>
              </a:rPr>
              <a:t>ile ilgili talepler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200" dirty="0" smtClean="0">
                <a:latin typeface="+mj-lt"/>
              </a:rPr>
              <a:t>Liman </a:t>
            </a:r>
            <a:r>
              <a:rPr lang="tr-TR" sz="2200" dirty="0">
                <a:latin typeface="+mj-lt"/>
              </a:rPr>
              <a:t>masrafları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200" dirty="0" smtClean="0">
                <a:latin typeface="+mj-lt"/>
              </a:rPr>
              <a:t>Hayat </a:t>
            </a:r>
            <a:r>
              <a:rPr lang="tr-TR" sz="2200" dirty="0">
                <a:latin typeface="+mj-lt"/>
              </a:rPr>
              <a:t>kurtarma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200" dirty="0" smtClean="0">
                <a:latin typeface="+mj-lt"/>
              </a:rPr>
              <a:t>Römorkör </a:t>
            </a:r>
            <a:r>
              <a:rPr lang="tr-TR" sz="2200" dirty="0">
                <a:latin typeface="+mj-lt"/>
              </a:rPr>
              <a:t>masraflarının bir kısmı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200" dirty="0" smtClean="0">
                <a:latin typeface="+mj-lt"/>
              </a:rPr>
              <a:t>Tekne </a:t>
            </a:r>
            <a:r>
              <a:rPr lang="tr-TR" sz="2200" dirty="0">
                <a:latin typeface="+mj-lt"/>
              </a:rPr>
              <a:t>poliçesi altında kapsanmayan genel ortalama katkıları</a:t>
            </a:r>
          </a:p>
          <a:p>
            <a:pPr marL="514350" indent="-514350">
              <a:buFont typeface="Arial" pitchFamily="34" charset="0"/>
              <a:buChar char="•"/>
            </a:pPr>
            <a:endParaRPr lang="tr-TR" sz="22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8516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 fontScale="25000" lnSpcReduction="20000"/>
          </a:bodyPr>
          <a:lstStyle/>
          <a:p>
            <a:r>
              <a:rPr lang="tr-TR" sz="8000" dirty="0" smtClean="0"/>
              <a:t>8. </a:t>
            </a:r>
            <a:r>
              <a:rPr lang="tr-TR" sz="8000" dirty="0" smtClean="0"/>
              <a:t>Savaş </a:t>
            </a:r>
            <a:r>
              <a:rPr lang="tr-TR" sz="8000" dirty="0"/>
              <a:t>ve Grev Riski Sigortaları (</a:t>
            </a:r>
            <a:r>
              <a:rPr lang="tr-TR" sz="8000" dirty="0" err="1"/>
              <a:t>War</a:t>
            </a:r>
            <a:r>
              <a:rPr lang="tr-TR" sz="8000" dirty="0"/>
              <a:t> Risk </a:t>
            </a:r>
            <a:r>
              <a:rPr lang="tr-TR" sz="8000" dirty="0" err="1"/>
              <a:t>and</a:t>
            </a:r>
            <a:r>
              <a:rPr lang="tr-TR" sz="8000" dirty="0"/>
              <a:t> </a:t>
            </a:r>
            <a:r>
              <a:rPr lang="tr-TR" sz="8000" dirty="0" err="1" smtClean="0"/>
              <a:t>Strikes</a:t>
            </a:r>
            <a:r>
              <a:rPr lang="tr-TR" sz="8000" dirty="0" smtClean="0"/>
              <a:t> </a:t>
            </a:r>
            <a:r>
              <a:rPr lang="tr-TR" sz="8000" dirty="0" err="1" smtClean="0"/>
              <a:t>Insurance</a:t>
            </a:r>
            <a:r>
              <a:rPr lang="tr-TR" sz="8000" dirty="0"/>
              <a:t>)</a:t>
            </a:r>
          </a:p>
        </p:txBody>
      </p:sp>
      <p:sp>
        <p:nvSpPr>
          <p:cNvPr id="9" name="Dikdörtgen 8"/>
          <p:cNvSpPr/>
          <p:nvPr/>
        </p:nvSpPr>
        <p:spPr>
          <a:xfrm>
            <a:off x="611560" y="621110"/>
            <a:ext cx="8532440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Arial" pitchFamily="34" charset="0"/>
              <a:buChar char="•"/>
            </a:pPr>
            <a:r>
              <a:rPr lang="tr-TR" sz="2400" dirty="0">
                <a:solidFill>
                  <a:srgbClr val="FF0000"/>
                </a:solidFill>
                <a:latin typeface="+mj-lt"/>
              </a:rPr>
              <a:t>Savaş ve Grev Riski Sigortaları ile ticari amaçla yük taşımacılığında kullanılan </a:t>
            </a:r>
            <a:r>
              <a:rPr lang="tr-TR" sz="2400" dirty="0" smtClean="0">
                <a:solidFill>
                  <a:srgbClr val="FF0000"/>
                </a:solidFill>
                <a:latin typeface="+mj-lt"/>
              </a:rPr>
              <a:t>teknelerin Tekne </a:t>
            </a:r>
            <a:r>
              <a:rPr lang="tr-TR" sz="2400" dirty="0">
                <a:solidFill>
                  <a:srgbClr val="FF0000"/>
                </a:solidFill>
                <a:latin typeface="+mj-lt"/>
              </a:rPr>
              <a:t>ve Makine Sigortası ile teminat </a:t>
            </a:r>
            <a:r>
              <a:rPr lang="tr-TR" sz="2400" dirty="0" smtClean="0">
                <a:solidFill>
                  <a:srgbClr val="FF0000"/>
                </a:solidFill>
                <a:latin typeface="+mj-lt"/>
              </a:rPr>
              <a:t>harici bırakılan </a:t>
            </a:r>
            <a:r>
              <a:rPr lang="tr-TR" sz="2400" dirty="0">
                <a:solidFill>
                  <a:srgbClr val="FF0000"/>
                </a:solidFill>
                <a:latin typeface="+mj-lt"/>
              </a:rPr>
              <a:t>savaş, grev, vb. riskler sonucu </a:t>
            </a:r>
            <a:r>
              <a:rPr lang="tr-TR" sz="2400" dirty="0" smtClean="0">
                <a:solidFill>
                  <a:srgbClr val="FF0000"/>
                </a:solidFill>
                <a:latin typeface="+mj-lt"/>
              </a:rPr>
              <a:t>zarar görmesi </a:t>
            </a:r>
            <a:r>
              <a:rPr lang="tr-TR" sz="2400" dirty="0">
                <a:solidFill>
                  <a:srgbClr val="FF0000"/>
                </a:solidFill>
                <a:latin typeface="+mj-lt"/>
              </a:rPr>
              <a:t>teminat altına alınmaktadır. </a:t>
            </a:r>
            <a:r>
              <a:rPr lang="tr-TR" sz="2400" dirty="0">
                <a:latin typeface="+mj-lt"/>
              </a:rPr>
              <a:t>Ancak Savaş ve Grev Riski Sigortaları, </a:t>
            </a:r>
            <a:r>
              <a:rPr lang="tr-TR" sz="2400" dirty="0" smtClean="0">
                <a:latin typeface="+mj-lt"/>
              </a:rPr>
              <a:t>gemileri aniden karşısına </a:t>
            </a:r>
            <a:r>
              <a:rPr lang="tr-TR" sz="2400" dirty="0">
                <a:latin typeface="+mj-lt"/>
              </a:rPr>
              <a:t>çıkan beklenmeyen riskleri </a:t>
            </a:r>
            <a:r>
              <a:rPr lang="tr-TR" sz="2400" dirty="0" smtClean="0">
                <a:latin typeface="+mj-lt"/>
              </a:rPr>
              <a:t>kapsamaktadır.  </a:t>
            </a:r>
            <a:r>
              <a:rPr lang="tr-TR" sz="2400" dirty="0" smtClean="0">
                <a:solidFill>
                  <a:srgbClr val="FF0000"/>
                </a:solidFill>
                <a:latin typeface="+mj-lt"/>
              </a:rPr>
              <a:t>Bununla </a:t>
            </a:r>
            <a:r>
              <a:rPr lang="tr-TR" sz="2400" dirty="0">
                <a:solidFill>
                  <a:srgbClr val="FF0000"/>
                </a:solidFill>
                <a:latin typeface="+mj-lt"/>
              </a:rPr>
              <a:t>birlikte savaş riski </a:t>
            </a:r>
            <a:r>
              <a:rPr lang="tr-TR" sz="2400" dirty="0" smtClean="0">
                <a:solidFill>
                  <a:srgbClr val="FF0000"/>
                </a:solidFill>
                <a:latin typeface="+mj-lt"/>
              </a:rPr>
              <a:t>içinde bulunan </a:t>
            </a:r>
            <a:r>
              <a:rPr lang="tr-TR" sz="2400" dirty="0">
                <a:solidFill>
                  <a:srgbClr val="FF0000"/>
                </a:solidFill>
                <a:latin typeface="+mj-lt"/>
              </a:rPr>
              <a:t>bölgelere gidecek gemilerin gün başına ekstra savaş primi ödemeleri </a:t>
            </a:r>
            <a:r>
              <a:rPr lang="tr-TR" sz="2400" dirty="0" smtClean="0">
                <a:solidFill>
                  <a:srgbClr val="FF0000"/>
                </a:solidFill>
                <a:latin typeface="+mj-lt"/>
              </a:rPr>
              <a:t>gerekmektedir. Ödenecek </a:t>
            </a:r>
            <a:r>
              <a:rPr lang="tr-TR" sz="2400" dirty="0">
                <a:solidFill>
                  <a:srgbClr val="FF0000"/>
                </a:solidFill>
                <a:latin typeface="+mj-lt"/>
              </a:rPr>
              <a:t>prim ise ülkeye ve riske göre değişmektedir.</a:t>
            </a:r>
            <a:endParaRPr lang="tr-TR" sz="2400" dirty="0" smtClean="0">
              <a:solidFill>
                <a:srgbClr val="FF0000"/>
              </a:solidFill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925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 fontScale="25000" lnSpcReduction="20000"/>
          </a:bodyPr>
          <a:lstStyle/>
          <a:p>
            <a:r>
              <a:rPr lang="tr-TR" sz="2600" dirty="0"/>
              <a:t>8</a:t>
            </a:r>
            <a:r>
              <a:rPr lang="tr-TR" sz="5000" dirty="0"/>
              <a:t>. </a:t>
            </a:r>
            <a:r>
              <a:rPr lang="tr-TR" sz="8000" dirty="0"/>
              <a:t>Savaş ve Grev Riski Sigortaları (</a:t>
            </a:r>
            <a:r>
              <a:rPr lang="tr-TR" sz="8000" dirty="0" err="1"/>
              <a:t>War</a:t>
            </a:r>
            <a:r>
              <a:rPr lang="tr-TR" sz="8000" dirty="0"/>
              <a:t> Risk </a:t>
            </a:r>
            <a:r>
              <a:rPr lang="tr-TR" sz="8000" dirty="0" err="1"/>
              <a:t>and</a:t>
            </a:r>
            <a:r>
              <a:rPr lang="tr-TR" sz="8000" dirty="0"/>
              <a:t> </a:t>
            </a:r>
            <a:r>
              <a:rPr lang="tr-TR" sz="8000" dirty="0" err="1" smtClean="0"/>
              <a:t>Strikes</a:t>
            </a:r>
            <a:r>
              <a:rPr lang="tr-TR" sz="8000" dirty="0" smtClean="0"/>
              <a:t> </a:t>
            </a:r>
            <a:r>
              <a:rPr lang="tr-TR" sz="8000" dirty="0" err="1" smtClean="0"/>
              <a:t>Insurance</a:t>
            </a:r>
            <a:r>
              <a:rPr lang="tr-TR" sz="8000" dirty="0"/>
              <a:t>)</a:t>
            </a:r>
          </a:p>
        </p:txBody>
      </p:sp>
      <p:sp>
        <p:nvSpPr>
          <p:cNvPr id="9" name="Dikdörtgen 8"/>
          <p:cNvSpPr/>
          <p:nvPr/>
        </p:nvSpPr>
        <p:spPr>
          <a:xfrm>
            <a:off x="611560" y="621110"/>
            <a:ext cx="828092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 smtClean="0">
                <a:latin typeface="+mj-lt"/>
              </a:rPr>
              <a:t>   </a:t>
            </a:r>
            <a:r>
              <a:rPr lang="tr-TR" sz="2400" dirty="0" smtClean="0">
                <a:solidFill>
                  <a:srgbClr val="FF0000"/>
                </a:solidFill>
                <a:latin typeface="+mj-lt"/>
              </a:rPr>
              <a:t>Genel </a:t>
            </a:r>
            <a:r>
              <a:rPr lang="tr-TR" sz="2400" dirty="0">
                <a:solidFill>
                  <a:srgbClr val="FF0000"/>
                </a:solidFill>
                <a:latin typeface="+mj-lt"/>
              </a:rPr>
              <a:t>olarak Savaş ve Grev Riski Sigortaları kapsamında yer alan konular </a:t>
            </a:r>
            <a:r>
              <a:rPr lang="tr-TR" sz="2400" dirty="0" smtClean="0">
                <a:latin typeface="+mj-lt"/>
              </a:rPr>
              <a:t>;</a:t>
            </a:r>
            <a:endParaRPr lang="tr-TR" sz="2400" dirty="0">
              <a:latin typeface="+mj-lt"/>
            </a:endParaRPr>
          </a:p>
          <a:p>
            <a:pPr marL="514350" indent="-514350">
              <a:buFont typeface="Arial" pitchFamily="34" charset="0"/>
              <a:buChar char="•"/>
            </a:pPr>
            <a:r>
              <a:rPr lang="tr-TR" sz="2400" dirty="0" smtClean="0">
                <a:latin typeface="+mj-lt"/>
              </a:rPr>
              <a:t>Savaş</a:t>
            </a:r>
            <a:r>
              <a:rPr lang="tr-TR" sz="2400" dirty="0">
                <a:latin typeface="+mj-lt"/>
              </a:rPr>
              <a:t>, iç savaş, ihtilâl, ayaklanma, isyan veya bunlardan doğan iç karışıklık ya da üstün </a:t>
            </a:r>
            <a:r>
              <a:rPr lang="tr-TR" sz="2400" dirty="0" smtClean="0">
                <a:latin typeface="+mj-lt"/>
              </a:rPr>
              <a:t>bir güç </a:t>
            </a:r>
            <a:r>
              <a:rPr lang="tr-TR" sz="2400" dirty="0">
                <a:latin typeface="+mj-lt"/>
              </a:rPr>
              <a:t>tarafından yahut bu güce </a:t>
            </a:r>
            <a:r>
              <a:rPr lang="tr-TR" sz="2400" dirty="0" smtClean="0">
                <a:latin typeface="+mj-lt"/>
              </a:rPr>
              <a:t>karşı herhangi </a:t>
            </a:r>
            <a:r>
              <a:rPr lang="tr-TR" sz="2400" dirty="0">
                <a:latin typeface="+mj-lt"/>
              </a:rPr>
              <a:t>düşmanca hareket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tr-TR" sz="2400" dirty="0" smtClean="0">
                <a:latin typeface="+mj-lt"/>
              </a:rPr>
              <a:t>Zorla </a:t>
            </a:r>
            <a:r>
              <a:rPr lang="tr-TR" sz="2400" dirty="0">
                <a:latin typeface="+mj-lt"/>
              </a:rPr>
              <a:t>tutma, el koyma, tutuklama, engelleme veya alıkoyma </a:t>
            </a:r>
            <a:r>
              <a:rPr lang="tr-TR" sz="2400" dirty="0" smtClean="0">
                <a:latin typeface="+mj-lt"/>
              </a:rPr>
              <a:t>ve bunların </a:t>
            </a:r>
            <a:r>
              <a:rPr lang="tr-TR" sz="2400" dirty="0">
                <a:latin typeface="+mj-lt"/>
              </a:rPr>
              <a:t>sonuçları </a:t>
            </a:r>
            <a:r>
              <a:rPr lang="tr-TR" sz="2400" dirty="0" smtClean="0">
                <a:latin typeface="+mj-lt"/>
              </a:rPr>
              <a:t>veya bunlara </a:t>
            </a:r>
            <a:r>
              <a:rPr lang="tr-TR" sz="2400" dirty="0">
                <a:latin typeface="+mj-lt"/>
              </a:rPr>
              <a:t>teşebbüs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tr-TR" sz="2400" dirty="0" smtClean="0">
                <a:latin typeface="+mj-lt"/>
              </a:rPr>
              <a:t>Terk </a:t>
            </a:r>
            <a:r>
              <a:rPr lang="tr-TR" sz="2400" dirty="0">
                <a:latin typeface="+mj-lt"/>
              </a:rPr>
              <a:t>edilmiş mayın, torpido, bomba veya terk edilmiş diğer </a:t>
            </a:r>
            <a:r>
              <a:rPr lang="tr-TR" sz="2400" dirty="0" smtClean="0">
                <a:latin typeface="+mj-lt"/>
              </a:rPr>
              <a:t>savaş silahları</a:t>
            </a:r>
            <a:endParaRPr lang="tr-TR" sz="2400" dirty="0">
              <a:latin typeface="+mj-lt"/>
            </a:endParaRPr>
          </a:p>
          <a:p>
            <a:pPr marL="514350" indent="-514350">
              <a:buFont typeface="Arial" pitchFamily="34" charset="0"/>
              <a:buChar char="•"/>
            </a:pPr>
            <a:r>
              <a:rPr lang="tr-TR" sz="2400" dirty="0" smtClean="0">
                <a:latin typeface="+mj-lt"/>
              </a:rPr>
              <a:t>Grevciler</a:t>
            </a:r>
            <a:r>
              <a:rPr lang="tr-TR" sz="2400" dirty="0">
                <a:latin typeface="+mj-lt"/>
              </a:rPr>
              <a:t>, lokavt edilmiş çalışanlar veya iş karışıklıkları, </a:t>
            </a:r>
            <a:r>
              <a:rPr lang="tr-TR" sz="2400" dirty="0" smtClean="0">
                <a:latin typeface="+mj-lt"/>
              </a:rPr>
              <a:t>gösteri yahut </a:t>
            </a:r>
            <a:r>
              <a:rPr lang="tr-TR" sz="2400" dirty="0">
                <a:latin typeface="+mj-lt"/>
              </a:rPr>
              <a:t>halk </a:t>
            </a:r>
            <a:r>
              <a:rPr lang="tr-TR" sz="2400" dirty="0" smtClean="0">
                <a:latin typeface="+mj-lt"/>
              </a:rPr>
              <a:t>hareketlerine katılanlar</a:t>
            </a:r>
            <a:endParaRPr lang="tr-TR" sz="2400" dirty="0">
              <a:latin typeface="+mj-lt"/>
            </a:endParaRPr>
          </a:p>
          <a:p>
            <a:pPr marL="514350" indent="-514350">
              <a:buFont typeface="Arial" pitchFamily="34" charset="0"/>
              <a:buChar char="•"/>
            </a:pPr>
            <a:r>
              <a:rPr lang="tr-TR" sz="2400" dirty="0" smtClean="0">
                <a:latin typeface="+mj-lt"/>
              </a:rPr>
              <a:t>Her </a:t>
            </a:r>
            <a:r>
              <a:rPr lang="tr-TR" sz="2400" dirty="0">
                <a:latin typeface="+mj-lt"/>
              </a:rPr>
              <a:t>hangi terörist veya kötü niyet yahut politik bir güdü ile </a:t>
            </a:r>
            <a:r>
              <a:rPr lang="tr-TR" sz="2400" dirty="0" smtClean="0">
                <a:latin typeface="+mj-lt"/>
              </a:rPr>
              <a:t>hareket eden </a:t>
            </a:r>
            <a:r>
              <a:rPr lang="tr-TR" sz="2400" dirty="0">
                <a:latin typeface="+mj-lt"/>
              </a:rPr>
              <a:t>her hangi kişi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tr-TR" sz="2400" dirty="0" smtClean="0">
                <a:latin typeface="+mj-lt"/>
              </a:rPr>
              <a:t>Yargı </a:t>
            </a:r>
            <a:r>
              <a:rPr lang="tr-TR" sz="2400" dirty="0">
                <a:latin typeface="+mj-lt"/>
              </a:rPr>
              <a:t>kararıyla el koyma veya kamulaştırma.</a:t>
            </a:r>
          </a:p>
        </p:txBody>
      </p:sp>
    </p:spTree>
    <p:extLst>
      <p:ext uri="{BB962C8B-B14F-4D97-AF65-F5344CB8AC3E}">
        <p14:creationId xmlns:p14="http://schemas.microsoft.com/office/powerpoint/2010/main" val="1175496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 fontScale="25000" lnSpcReduction="20000"/>
          </a:bodyPr>
          <a:lstStyle/>
          <a:p>
            <a:r>
              <a:rPr lang="tr-TR" sz="2600" dirty="0"/>
              <a:t>8</a:t>
            </a:r>
            <a:r>
              <a:rPr lang="tr-TR" sz="5000" dirty="0"/>
              <a:t>. </a:t>
            </a:r>
            <a:r>
              <a:rPr lang="tr-TR" sz="8000" dirty="0"/>
              <a:t>Savaş ve Grev Riski Sigortaları (</a:t>
            </a:r>
            <a:r>
              <a:rPr lang="tr-TR" sz="8000" dirty="0" err="1"/>
              <a:t>War</a:t>
            </a:r>
            <a:r>
              <a:rPr lang="tr-TR" sz="8000" dirty="0"/>
              <a:t> Risk </a:t>
            </a:r>
            <a:r>
              <a:rPr lang="tr-TR" sz="8000" dirty="0" err="1"/>
              <a:t>and</a:t>
            </a:r>
            <a:r>
              <a:rPr lang="tr-TR" sz="8000" dirty="0"/>
              <a:t> </a:t>
            </a:r>
            <a:r>
              <a:rPr lang="tr-TR" sz="8000" dirty="0" err="1" smtClean="0"/>
              <a:t>Strikes</a:t>
            </a:r>
            <a:r>
              <a:rPr lang="tr-TR" sz="8000" dirty="0" smtClean="0"/>
              <a:t> </a:t>
            </a:r>
            <a:r>
              <a:rPr lang="tr-TR" sz="8000" dirty="0" err="1" smtClean="0"/>
              <a:t>Insurance</a:t>
            </a:r>
            <a:r>
              <a:rPr lang="tr-TR" sz="8000" dirty="0"/>
              <a:t>)</a:t>
            </a:r>
          </a:p>
        </p:txBody>
      </p:sp>
      <p:sp>
        <p:nvSpPr>
          <p:cNvPr id="9" name="Dikdörtgen 8"/>
          <p:cNvSpPr/>
          <p:nvPr/>
        </p:nvSpPr>
        <p:spPr>
          <a:xfrm>
            <a:off x="611560" y="621110"/>
            <a:ext cx="8280921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200" dirty="0">
                <a:latin typeface="+mj-lt"/>
              </a:rPr>
              <a:t>   </a:t>
            </a:r>
            <a:endParaRPr lang="tr-TR" sz="2200" dirty="0" smtClean="0">
              <a:latin typeface="+mj-lt"/>
            </a:endParaRPr>
          </a:p>
          <a:p>
            <a:endParaRPr lang="tr-TR" sz="2200" dirty="0">
              <a:latin typeface="+mj-lt"/>
            </a:endParaRPr>
          </a:p>
          <a:p>
            <a:r>
              <a:rPr lang="tr-TR" sz="2400" dirty="0" smtClean="0">
                <a:latin typeface="+mj-lt"/>
              </a:rPr>
              <a:t>Günümüzde </a:t>
            </a:r>
            <a:r>
              <a:rPr lang="tr-TR" sz="2400" dirty="0">
                <a:latin typeface="+mj-lt"/>
              </a:rPr>
              <a:t>gemilerin büyük çoğunluğu </a:t>
            </a:r>
            <a:r>
              <a:rPr lang="tr-TR" sz="2400" dirty="0">
                <a:solidFill>
                  <a:srgbClr val="FF0000"/>
                </a:solidFill>
                <a:latin typeface="+mj-lt"/>
              </a:rPr>
              <a:t>korsanlık ve </a:t>
            </a:r>
            <a:r>
              <a:rPr lang="tr-TR" sz="2400" dirty="0" smtClean="0">
                <a:solidFill>
                  <a:srgbClr val="FF0000"/>
                </a:solidFill>
                <a:latin typeface="+mj-lt"/>
              </a:rPr>
              <a:t>deniz haydutluğuna </a:t>
            </a:r>
            <a:r>
              <a:rPr lang="tr-TR" sz="2400" dirty="0">
                <a:solidFill>
                  <a:srgbClr val="FF0000"/>
                </a:solidFill>
                <a:latin typeface="+mj-lt"/>
              </a:rPr>
              <a:t>karşı Savaş ve </a:t>
            </a:r>
            <a:r>
              <a:rPr lang="tr-TR" sz="2400" dirty="0" smtClean="0">
                <a:solidFill>
                  <a:srgbClr val="FF0000"/>
                </a:solidFill>
                <a:latin typeface="+mj-lt"/>
              </a:rPr>
              <a:t>Grev Riski </a:t>
            </a:r>
            <a:r>
              <a:rPr lang="tr-TR" sz="2400" dirty="0">
                <a:solidFill>
                  <a:srgbClr val="FF0000"/>
                </a:solidFill>
                <a:latin typeface="+mj-lt"/>
              </a:rPr>
              <a:t>Sigortası </a:t>
            </a:r>
            <a:r>
              <a:rPr lang="tr-TR" sz="2400" dirty="0" smtClean="0">
                <a:solidFill>
                  <a:srgbClr val="FF0000"/>
                </a:solidFill>
                <a:latin typeface="+mj-lt"/>
              </a:rPr>
              <a:t>altında sigortalanmaktadır</a:t>
            </a:r>
            <a:r>
              <a:rPr lang="tr-TR" sz="2400" dirty="0">
                <a:solidFill>
                  <a:srgbClr val="FF0000"/>
                </a:solidFill>
                <a:latin typeface="+mj-lt"/>
              </a:rPr>
              <a:t>.</a:t>
            </a:r>
            <a:r>
              <a:rPr lang="tr-TR" sz="2400" dirty="0">
                <a:latin typeface="+mj-lt"/>
              </a:rPr>
              <a:t> Hem Tekne ve Makine Sigortaları hem de Savaş </a:t>
            </a:r>
            <a:r>
              <a:rPr lang="tr-TR" sz="2400" dirty="0" smtClean="0">
                <a:latin typeface="+mj-lt"/>
              </a:rPr>
              <a:t>ve Grev </a:t>
            </a:r>
            <a:r>
              <a:rPr lang="tr-TR" sz="2400" dirty="0">
                <a:latin typeface="+mj-lt"/>
              </a:rPr>
              <a:t>Riski Sigortaları korsanlık ve deniz haydutluğu riskini </a:t>
            </a:r>
            <a:r>
              <a:rPr lang="tr-TR" sz="2400" dirty="0" smtClean="0">
                <a:latin typeface="+mj-lt"/>
              </a:rPr>
              <a:t>içeren poliçelerde </a:t>
            </a:r>
            <a:r>
              <a:rPr lang="tr-TR" sz="2400" dirty="0">
                <a:solidFill>
                  <a:srgbClr val="FF0000"/>
                </a:solidFill>
                <a:latin typeface="+mj-lt"/>
              </a:rPr>
              <a:t>fidye </a:t>
            </a:r>
            <a:r>
              <a:rPr lang="tr-TR" sz="2400" dirty="0" smtClean="0">
                <a:solidFill>
                  <a:srgbClr val="FF0000"/>
                </a:solidFill>
                <a:latin typeface="+mj-lt"/>
              </a:rPr>
              <a:t>bedelini </a:t>
            </a:r>
            <a:r>
              <a:rPr lang="tr-TR" sz="2400" dirty="0" smtClean="0">
                <a:latin typeface="+mj-lt"/>
              </a:rPr>
              <a:t>ödemektedir</a:t>
            </a:r>
            <a:r>
              <a:rPr lang="tr-TR" sz="2400" dirty="0">
                <a:latin typeface="+mj-lt"/>
              </a:rPr>
              <a:t>. Çünkü sigortacılar </a:t>
            </a:r>
            <a:r>
              <a:rPr lang="tr-TR" sz="2400" dirty="0" smtClean="0">
                <a:latin typeface="+mj-lt"/>
              </a:rPr>
              <a:t>korsanlar veya </a:t>
            </a:r>
            <a:r>
              <a:rPr lang="tr-TR" sz="2400" dirty="0">
                <a:latin typeface="+mj-lt"/>
              </a:rPr>
              <a:t>deniz haydutları tarafından el konmuş </a:t>
            </a:r>
            <a:r>
              <a:rPr lang="tr-TR" sz="2400" dirty="0" smtClean="0">
                <a:latin typeface="+mj-lt"/>
              </a:rPr>
              <a:t>bir geminin </a:t>
            </a:r>
            <a:r>
              <a:rPr lang="tr-TR" sz="2400" dirty="0">
                <a:latin typeface="+mj-lt"/>
              </a:rPr>
              <a:t>kurtarılmasını sağlamak için fidye ödenmesini </a:t>
            </a:r>
            <a:r>
              <a:rPr lang="tr-TR" sz="2400" dirty="0">
                <a:solidFill>
                  <a:srgbClr val="FF0000"/>
                </a:solidFill>
                <a:latin typeface="+mj-lt"/>
              </a:rPr>
              <a:t>müşterek avaryadan kaynaklanan </a:t>
            </a:r>
            <a:r>
              <a:rPr lang="tr-TR" sz="2400" dirty="0" smtClean="0">
                <a:latin typeface="+mj-lt"/>
              </a:rPr>
              <a:t>bir gider </a:t>
            </a:r>
            <a:r>
              <a:rPr lang="tr-TR" sz="2400" dirty="0">
                <a:latin typeface="+mj-lt"/>
              </a:rPr>
              <a:t>olarak kabul etmektedir.</a:t>
            </a:r>
          </a:p>
        </p:txBody>
      </p:sp>
    </p:spTree>
    <p:extLst>
      <p:ext uri="{BB962C8B-B14F-4D97-AF65-F5344CB8AC3E}">
        <p14:creationId xmlns:p14="http://schemas.microsoft.com/office/powerpoint/2010/main" val="72986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7&quot;/&gt;&lt;/object&gt;&lt;object type=&quot;3&quot; unique_id=&quot;10005&quot;&gt;&lt;property id=&quot;20148&quot; value=&quot;5&quot;/&gt;&lt;property id=&quot;20300&quot; value=&quot;Slide 2&quot;/&gt;&lt;property id=&quot;20307&quot; value=&quot;258&quot;/&gt;&lt;/object&gt;&lt;object type=&quot;3&quot; unique_id=&quot;10006&quot;&gt;&lt;property id=&quot;20148&quot; value=&quot;5&quot;/&gt;&lt;property id=&quot;20300&quot; value=&quot;Slide 3&quot;/&gt;&lt;property id=&quot;20307&quot; value=&quot;264&quot;/&gt;&lt;/object&gt;&lt;object type=&quot;3&quot; unique_id=&quot;10007&quot;&gt;&lt;property id=&quot;20148&quot; value=&quot;5&quot;/&gt;&lt;property id=&quot;20300&quot; value=&quot;Slide 4&quot;/&gt;&lt;property id=&quot;20307&quot; value=&quot;265&quot;/&gt;&lt;/object&gt;&lt;object type=&quot;3&quot; unique_id=&quot;10008&quot;&gt;&lt;property id=&quot;20148&quot; value=&quot;5&quot;/&gt;&lt;property id=&quot;20300&quot; value=&quot;Slide 5&quot;/&gt;&lt;property id=&quot;20307&quot; value=&quot;266&quot;/&gt;&lt;/object&gt;&lt;object type=&quot;3&quot; unique_id=&quot;10009&quot;&gt;&lt;property id=&quot;20148&quot; value=&quot;5&quot;/&gt;&lt;property id=&quot;20300&quot; value=&quot;Slide 6&quot;/&gt;&lt;property id=&quot;20307&quot; value=&quot;267&quot;/&gt;&lt;/object&gt;&lt;object type=&quot;3&quot; unique_id=&quot;10010&quot;&gt;&lt;property id=&quot;20148&quot; value=&quot;5&quot;/&gt;&lt;property id=&quot;20300&quot; value=&quot;Slide 7&quot;/&gt;&lt;property id=&quot;20307&quot; value=&quot;268&quot;/&gt;&lt;/object&gt;&lt;object type=&quot;3&quot; unique_id=&quot;10011&quot;&gt;&lt;property id=&quot;20148&quot; value=&quot;5&quot;/&gt;&lt;property id=&quot;20300&quot; value=&quot;Slide 8&quot;/&gt;&lt;property id=&quot;20307&quot; value=&quot;269&quot;/&gt;&lt;/object&gt;&lt;object type=&quot;3&quot; unique_id=&quot;10012&quot;&gt;&lt;property id=&quot;20148&quot; value=&quot;5&quot;/&gt;&lt;property id=&quot;20300&quot; value=&quot;Slide 9&quot;/&gt;&lt;property id=&quot;20307&quot; value=&quot;270&quot;/&gt;&lt;/object&gt;&lt;object type=&quot;3&quot; unique_id=&quot;10013&quot;&gt;&lt;property id=&quot;20148&quot; value=&quot;5&quot;/&gt;&lt;property id=&quot;20300&quot; value=&quot;Slide 10&quot;/&gt;&lt;property id=&quot;20307&quot; value=&quot;271&quot;/&gt;&lt;/object&gt;&lt;object type=&quot;3&quot; unique_id=&quot;10014&quot;&gt;&lt;property id=&quot;20148&quot; value=&quot;5&quot;/&gt;&lt;property id=&quot;20300&quot; value=&quot;Slide 11&quot;/&gt;&lt;property id=&quot;20307&quot; value=&quot;272&quot;/&gt;&lt;/object&gt;&lt;object type=&quot;3&quot; unique_id=&quot;10015&quot;&gt;&lt;property id=&quot;20148&quot; value=&quot;5&quot;/&gt;&lt;property id=&quot;20300&quot; value=&quot;Slide 12&quot;/&gt;&lt;property id=&quot;20307&quot; value=&quot;273&quot;/&gt;&lt;/object&gt;&lt;object type=&quot;3&quot; unique_id=&quot;10016&quot;&gt;&lt;property id=&quot;20148&quot; value=&quot;5&quot;/&gt;&lt;property id=&quot;20300&quot; value=&quot;Slide 13&quot;/&gt;&lt;property id=&quot;20307&quot; value=&quot;274&quot;/&gt;&lt;/object&gt;&lt;object type=&quot;3&quot; unique_id=&quot;10017&quot;&gt;&lt;property id=&quot;20148&quot; value=&quot;5&quot;/&gt;&lt;property id=&quot;20300&quot; value=&quot;Slide 14&quot;/&gt;&lt;property id=&quot;20307&quot; value=&quot;275&quot;/&gt;&lt;/object&gt;&lt;object type=&quot;3&quot; unique_id=&quot;10018&quot;&gt;&lt;property id=&quot;20148&quot; value=&quot;5&quot;/&gt;&lt;property id=&quot;20300&quot; value=&quot;Slide 15&quot;/&gt;&lt;property id=&quot;20307&quot; value=&quot;276&quot;/&gt;&lt;/object&gt;&lt;object type=&quot;3&quot; unique_id=&quot;10019&quot;&gt;&lt;property id=&quot;20148&quot; value=&quot;5&quot;/&gt;&lt;property id=&quot;20300&quot; value=&quot;Slide 16&quot;/&gt;&lt;property id=&quot;20307&quot; value=&quot;277&quot;/&gt;&lt;/object&gt;&lt;object type=&quot;3&quot; unique_id=&quot;10020&quot;&gt;&lt;property id=&quot;20148&quot; value=&quot;5&quot;/&gt;&lt;property id=&quot;20300&quot; value=&quot;Slide 17&quot;/&gt;&lt;property id=&quot;20307&quot; value=&quot;278&quot;/&gt;&lt;/object&gt;&lt;object type=&quot;3&quot; unique_id=&quot;10021&quot;&gt;&lt;property id=&quot;20148&quot; value=&quot;5&quot;/&gt;&lt;property id=&quot;20300&quot; value=&quot;Slide 18&quot;/&gt;&lt;property id=&quot;20307&quot; value=&quot;279&quot;/&gt;&lt;/object&gt;&lt;object type=&quot;3&quot; unique_id=&quot;10022&quot;&gt;&lt;property id=&quot;20148&quot; value=&quot;5&quot;/&gt;&lt;property id=&quot;20300&quot; value=&quot;Slide 19&quot;/&gt;&lt;property id=&quot;20307&quot; value=&quot;280&quot;/&gt;&lt;/object&gt;&lt;object type=&quot;3&quot; unique_id=&quot;10023&quot;&gt;&lt;property id=&quot;20148&quot; value=&quot;5&quot;/&gt;&lt;property id=&quot;20300&quot; value=&quot;Slide 20&quot;/&gt;&lt;property id=&quot;20307&quot; value=&quot;281&quot;/&gt;&lt;/object&gt;&lt;object type=&quot;3&quot; unique_id=&quot;10024&quot;&gt;&lt;property id=&quot;20148&quot; value=&quot;5&quot;/&gt;&lt;property id=&quot;20300&quot; value=&quot;Slide 21&quot;/&gt;&lt;property id=&quot;20307&quot; value=&quot;282&quot;/&gt;&lt;/object&gt;&lt;object type=&quot;3&quot; unique_id=&quot;10025&quot;&gt;&lt;property id=&quot;20148&quot; value=&quot;5&quot;/&gt;&lt;property id=&quot;20300&quot; value=&quot;Slide 22&quot;/&gt;&lt;property id=&quot;20307&quot; value=&quot;283&quot;/&gt;&lt;/object&gt;&lt;object type=&quot;3&quot; unique_id=&quot;10026&quot;&gt;&lt;property id=&quot;20148&quot; value=&quot;5&quot;/&gt;&lt;property id=&quot;20300&quot; value=&quot;Slide 23&quot;/&gt;&lt;property id=&quot;20307&quot; value=&quot;284&quot;/&gt;&lt;/object&gt;&lt;object type=&quot;3&quot; unique_id=&quot;10027&quot;&gt;&lt;property id=&quot;20148&quot; value=&quot;5&quot;/&gt;&lt;property id=&quot;20300&quot; value=&quot;Slide 25&quot;/&gt;&lt;property id=&quot;20307&quot; value=&quot;285&quot;/&gt;&lt;/object&gt;&lt;object type=&quot;3&quot; unique_id=&quot;10028&quot;&gt;&lt;property id=&quot;20148&quot; value=&quot;5&quot;/&gt;&lt;property id=&quot;20300&quot; value=&quot;Slide 26&quot;/&gt;&lt;property id=&quot;20307&quot; value=&quot;286&quot;/&gt;&lt;/object&gt;&lt;object type=&quot;3&quot; unique_id=&quot;10029&quot;&gt;&lt;property id=&quot;20148&quot; value=&quot;5&quot;/&gt;&lt;property id=&quot;20300&quot; value=&quot;Slide 27&quot;/&gt;&lt;property id=&quot;20307&quot; value=&quot;287&quot;/&gt;&lt;/object&gt;&lt;object type=&quot;3&quot; unique_id=&quot;10030&quot;&gt;&lt;property id=&quot;20148&quot; value=&quot;5&quot;/&gt;&lt;property id=&quot;20300&quot; value=&quot;Slide 29&quot;/&gt;&lt;property id=&quot;20307&quot; value=&quot;288&quot;/&gt;&lt;/object&gt;&lt;object type=&quot;3&quot; unique_id=&quot;10031&quot;&gt;&lt;property id=&quot;20148&quot; value=&quot;5&quot;/&gt;&lt;property id=&quot;20300&quot; value=&quot;Slide 30&quot;/&gt;&lt;property id=&quot;20307&quot; value=&quot;289&quot;/&gt;&lt;/object&gt;&lt;object type=&quot;3&quot; unique_id=&quot;10032&quot;&gt;&lt;property id=&quot;20148&quot; value=&quot;5&quot;/&gt;&lt;property id=&quot;20300&quot; value=&quot;Slide 31&quot;/&gt;&lt;property id=&quot;20307&quot; value=&quot;290&quot;/&gt;&lt;/object&gt;&lt;object type=&quot;3&quot; unique_id=&quot;10033&quot;&gt;&lt;property id=&quot;20148&quot; value=&quot;5&quot;/&gt;&lt;property id=&quot;20300&quot; value=&quot;Slide 32&quot;/&gt;&lt;property id=&quot;20307&quot; value=&quot;291&quot;/&gt;&lt;/object&gt;&lt;object type=&quot;3&quot; unique_id=&quot;10034&quot;&gt;&lt;property id=&quot;20148&quot; value=&quot;5&quot;/&gt;&lt;property id=&quot;20300&quot; value=&quot;Slide 35&quot;/&gt;&lt;property id=&quot;20307&quot; value=&quot;292&quot;/&gt;&lt;/object&gt;&lt;object type=&quot;3&quot; unique_id=&quot;10035&quot;&gt;&lt;property id=&quot;20148&quot; value=&quot;5&quot;/&gt;&lt;property id=&quot;20300&quot; value=&quot;Slide 37&quot;/&gt;&lt;property id=&quot;20307&quot; value=&quot;293&quot;/&gt;&lt;/object&gt;&lt;object type=&quot;3&quot; unique_id=&quot;10036&quot;&gt;&lt;property id=&quot;20148&quot; value=&quot;5&quot;/&gt;&lt;property id=&quot;20300&quot; value=&quot;Slide 38&quot;/&gt;&lt;property id=&quot;20307&quot; value=&quot;294&quot;/&gt;&lt;/object&gt;&lt;object type=&quot;3&quot; unique_id=&quot;10037&quot;&gt;&lt;property id=&quot;20148&quot; value=&quot;5&quot;/&gt;&lt;property id=&quot;20300&quot; value=&quot;Slide 39&quot;/&gt;&lt;property id=&quot;20307&quot; value=&quot;295&quot;/&gt;&lt;/object&gt;&lt;object type=&quot;3&quot; unique_id=&quot;10038&quot;&gt;&lt;property id=&quot;20148&quot; value=&quot;5&quot;/&gt;&lt;property id=&quot;20300&quot; value=&quot;Slide 40&quot;/&gt;&lt;property id=&quot;20307&quot; value=&quot;296&quot;/&gt;&lt;/object&gt;&lt;object type=&quot;3&quot; unique_id=&quot;10039&quot;&gt;&lt;property id=&quot;20148&quot; value=&quot;5&quot;/&gt;&lt;property id=&quot;20300&quot; value=&quot;Slide 41&quot;/&gt;&lt;property id=&quot;20307&quot; value=&quot;297&quot;/&gt;&lt;/object&gt;&lt;object type=&quot;3&quot; unique_id=&quot;10040&quot;&gt;&lt;property id=&quot;20148&quot; value=&quot;5&quot;/&gt;&lt;property id=&quot;20300&quot; value=&quot;Slide 42&quot;/&gt;&lt;property id=&quot;20307&quot; value=&quot;298&quot;/&gt;&lt;/object&gt;&lt;object type=&quot;3&quot; unique_id=&quot;10041&quot;&gt;&lt;property id=&quot;20148&quot; value=&quot;5&quot;/&gt;&lt;property id=&quot;20300&quot; value=&quot;Slide 43&quot;/&gt;&lt;property id=&quot;20307&quot; value=&quot;262&quot;/&gt;&lt;/object&gt;&lt;object type=&quot;3&quot; unique_id=&quot;10362&quot;&gt;&lt;property id=&quot;20148&quot; value=&quot;5&quot;/&gt;&lt;property id=&quot;20300&quot; value=&quot;Slide 24&quot;/&gt;&lt;property id=&quot;20307&quot; value=&quot;299&quot;/&gt;&lt;/object&gt;&lt;object type=&quot;3&quot; unique_id=&quot;10363&quot;&gt;&lt;property id=&quot;20148&quot; value=&quot;5&quot;/&gt;&lt;property id=&quot;20300&quot; value=&quot;Slide 28&quot;/&gt;&lt;property id=&quot;20307&quot; value=&quot;300&quot;/&gt;&lt;/object&gt;&lt;object type=&quot;3&quot; unique_id=&quot;10364&quot;&gt;&lt;property id=&quot;20148&quot; value=&quot;5&quot;/&gt;&lt;property id=&quot;20300&quot; value=&quot;Slide 33&quot;/&gt;&lt;property id=&quot;20307&quot; value=&quot;301&quot;/&gt;&lt;/object&gt;&lt;object type=&quot;3&quot; unique_id=&quot;10365&quot;&gt;&lt;property id=&quot;20148&quot; value=&quot;5&quot;/&gt;&lt;property id=&quot;20300&quot; value=&quot;Slide 34&quot;/&gt;&lt;property id=&quot;20307&quot; value=&quot;302&quot;/&gt;&lt;/object&gt;&lt;object type=&quot;3&quot; unique_id=&quot;10366&quot;&gt;&lt;property id=&quot;20148&quot; value=&quot;5&quot;/&gt;&lt;property id=&quot;20300&quot; value=&quot;Slide 36&quot;/&gt;&lt;property id=&quot;20307&quot; value=&quot;303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Sunu1">
  <a:themeElements>
    <a:clrScheme name="Özel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64A2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rgbClr val="38B8C3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sz="2800" dirty="0" err="1" smtClean="0">
            <a:solidFill>
              <a:schemeClr val="bg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2416</TotalTime>
  <Words>642</Words>
  <Application>Microsoft Office PowerPoint</Application>
  <PresentationFormat>Ekran Gösterisi (4:3)</PresentationFormat>
  <Paragraphs>37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7" baseType="lpstr">
      <vt:lpstr>Sunu1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Arikan</dc:creator>
  <cp:lastModifiedBy>MyPc</cp:lastModifiedBy>
  <cp:revision>265</cp:revision>
  <dcterms:created xsi:type="dcterms:W3CDTF">2013-07-18T08:50:31Z</dcterms:created>
  <dcterms:modified xsi:type="dcterms:W3CDTF">2018-03-06T00:39:08Z</dcterms:modified>
</cp:coreProperties>
</file>